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60" r:id="rId2"/>
  </p:sldIdLst>
  <p:sldSz cx="30279975" cy="42808525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3">
          <p15:clr>
            <a:srgbClr val="A4A3A4"/>
          </p15:clr>
        </p15:guide>
        <p15:guide id="2" pos="993">
          <p15:clr>
            <a:srgbClr val="A4A3A4"/>
          </p15:clr>
        </p15:guide>
        <p15:guide id="3" pos="18081">
          <p15:clr>
            <a:srgbClr val="A4A3A4"/>
          </p15:clr>
        </p15:guide>
        <p15:guide id="4" pos="96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D7E7"/>
    <a:srgbClr val="4D4D4D"/>
    <a:srgbClr val="777777"/>
    <a:srgbClr val="5F5F5F"/>
    <a:srgbClr val="72727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9045" autoAdjust="0"/>
    <p:restoredTop sz="94618" autoAdjust="0"/>
  </p:normalViewPr>
  <p:slideViewPr>
    <p:cSldViewPr snapToGrid="0">
      <p:cViewPr>
        <p:scale>
          <a:sx n="25" d="100"/>
          <a:sy n="25" d="100"/>
        </p:scale>
        <p:origin x="1747" y="-2290"/>
      </p:cViewPr>
      <p:guideLst>
        <p:guide orient="horz" pos="2443"/>
        <p:guide pos="993"/>
        <p:guide pos="18081"/>
        <p:guide pos="96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de-DE" altLang="de-DE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endParaRPr lang="de-DE" altLang="de-DE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2338" y="768350"/>
            <a:ext cx="27146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de-DE" altLang="de-DE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AE3A2D3A-F7AE-49A0-BB73-09EAEA11F6BA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389762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271713" y="13298488"/>
            <a:ext cx="25736550" cy="917575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1838" y="24258588"/>
            <a:ext cx="21196300" cy="1093946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82338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18536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21966238" y="8445500"/>
            <a:ext cx="6408737" cy="1332071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44763" y="8432800"/>
            <a:ext cx="19078575" cy="13320713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958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3950" y="7624330"/>
            <a:ext cx="25563512" cy="2880591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51116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2363" y="27508200"/>
            <a:ext cx="25738137" cy="85026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392363" y="18143538"/>
            <a:ext cx="25738137" cy="93646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7426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393950" y="11969750"/>
            <a:ext cx="12742863" cy="6049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5289213" y="11969750"/>
            <a:ext cx="12742862" cy="6049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02652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4475" y="6477000"/>
            <a:ext cx="27251025" cy="454342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14475" y="11322050"/>
            <a:ext cx="13377863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514475" y="15316200"/>
            <a:ext cx="13377863" cy="229235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15381288" y="11322050"/>
            <a:ext cx="13384212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15381288" y="15316200"/>
            <a:ext cx="13384212" cy="229235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8529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2363" y="7433830"/>
            <a:ext cx="25563512" cy="2880591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84523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217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4474" y="5929312"/>
            <a:ext cx="9961563" cy="725328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837988" y="1704975"/>
            <a:ext cx="16927512" cy="365347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514475" y="13182600"/>
            <a:ext cx="9961563" cy="250571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5268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35663" y="31275338"/>
            <a:ext cx="18167350" cy="3538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935663" y="6781800"/>
            <a:ext cx="18167350" cy="2437606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935663" y="34913888"/>
            <a:ext cx="18167350" cy="5022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51417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svg"/><Relationship Id="rId26" Type="http://schemas.openxmlformats.org/officeDocument/2006/relationships/image" Target="../media/image14.sv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5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20" Type="http://schemas.openxmlformats.org/officeDocument/2006/relationships/image" Target="../media/image8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2.sv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23" Type="http://schemas.openxmlformats.org/officeDocument/2006/relationships/image" Target="../media/image11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Relationship Id="rId22" Type="http://schemas.openxmlformats.org/officeDocument/2006/relationships/image" Target="../media/image10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58231" y="4498302"/>
            <a:ext cx="25563512" cy="14019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EV Range Simulation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20924" y="6651076"/>
            <a:ext cx="25638125" cy="1206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Enabling Efficient EV Battery Development Through Digital Twin Simulation</a:t>
            </a:r>
            <a:endParaRPr lang="de-DE" altLang="de-DE" dirty="0"/>
          </a:p>
        </p:txBody>
      </p:sp>
      <p:sp>
        <p:nvSpPr>
          <p:cNvPr id="1052" name="Text Box 28"/>
          <p:cNvSpPr txBox="1">
            <a:spLocks noChangeArrowheads="1"/>
          </p:cNvSpPr>
          <p:nvPr/>
        </p:nvSpPr>
        <p:spPr bwMode="auto">
          <a:xfrm>
            <a:off x="638477" y="41659324"/>
            <a:ext cx="1445895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176713">
              <a:defRPr>
                <a:solidFill>
                  <a:schemeClr val="tx1"/>
                </a:solidFill>
                <a:latin typeface="Arial" charset="0"/>
              </a:defRPr>
            </a:lvl1pPr>
            <a:lvl2pPr defTabSz="4176713">
              <a:defRPr>
                <a:solidFill>
                  <a:schemeClr val="tx1"/>
                </a:solidFill>
                <a:latin typeface="Arial" charset="0"/>
              </a:defRPr>
            </a:lvl2pPr>
            <a:lvl3pPr defTabSz="4176713">
              <a:defRPr>
                <a:solidFill>
                  <a:schemeClr val="tx1"/>
                </a:solidFill>
                <a:latin typeface="Arial" charset="0"/>
              </a:defRPr>
            </a:lvl3pPr>
            <a:lvl4pPr defTabSz="4176713">
              <a:defRPr>
                <a:solidFill>
                  <a:schemeClr val="tx1"/>
                </a:solidFill>
                <a:latin typeface="Arial" charset="0"/>
              </a:defRPr>
            </a:lvl4pPr>
            <a:lvl5pPr defTabSz="4176713">
              <a:defRPr>
                <a:solidFill>
                  <a:schemeClr val="tx1"/>
                </a:solidFill>
                <a:latin typeface="Arial" charset="0"/>
              </a:defRPr>
            </a:lvl5pPr>
            <a:lvl6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de-DE" sz="3300"/>
              <a:t>KIT – The Research University in the Helmholtz Association</a:t>
            </a:r>
            <a:endParaRPr lang="de-DE" altLang="de-DE" sz="3300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725" y="40989250"/>
            <a:ext cx="5810250" cy="18192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F4E0A34-E203-4B16-80A2-61C886DED8F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15" y="860729"/>
            <a:ext cx="6853213" cy="24523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92801AF-6A2D-43D2-A475-2B1DA5CD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047" y="862206"/>
            <a:ext cx="6853213" cy="245089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6F13B92-5F6D-4F93-9A9A-4906ACCA0040}"/>
              </a:ext>
            </a:extLst>
          </p:cNvPr>
          <p:cNvSpPr txBox="1"/>
          <p:nvPr userDrawn="1"/>
        </p:nvSpPr>
        <p:spPr>
          <a:xfrm>
            <a:off x="8725815" y="758557"/>
            <a:ext cx="1289660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b="1" dirty="0"/>
              <a:t>Karlsruhe Institute </a:t>
            </a:r>
            <a:r>
              <a:rPr lang="de-DE" b="1" dirty="0" err="1"/>
              <a:t>of</a:t>
            </a:r>
            <a:r>
              <a:rPr lang="de-DE" b="1" dirty="0"/>
              <a:t> Technology</a:t>
            </a:r>
          </a:p>
          <a:p>
            <a:pPr algn="r"/>
            <a:r>
              <a:rPr lang="de-DE" b="1" dirty="0"/>
              <a:t>Institute </a:t>
            </a:r>
            <a:r>
              <a:rPr lang="de-DE" b="1" dirty="0" err="1"/>
              <a:t>of</a:t>
            </a:r>
            <a:r>
              <a:rPr lang="de-DE" b="1" dirty="0"/>
              <a:t> Control Systems</a:t>
            </a:r>
          </a:p>
          <a:p>
            <a:pPr algn="r"/>
            <a:r>
              <a:rPr lang="de-DE" dirty="0"/>
              <a:t>Chair </a:t>
            </a:r>
            <a:r>
              <a:rPr lang="de-DE" dirty="0" err="1"/>
              <a:t>for</a:t>
            </a:r>
            <a:r>
              <a:rPr lang="de-DE" dirty="0"/>
              <a:t> Secure </a:t>
            </a:r>
            <a:r>
              <a:rPr lang="de-DE" dirty="0" err="1"/>
              <a:t>Interconnected</a:t>
            </a:r>
            <a:r>
              <a:rPr lang="de-DE" dirty="0"/>
              <a:t> Automation Technology</a:t>
            </a:r>
          </a:p>
          <a:p>
            <a:pPr algn="r"/>
            <a:r>
              <a:rPr lang="de-DE" dirty="0"/>
              <a:t>Univ.-Prof. Dr.-Ing. Mike Barth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9A8804-34FD-1095-D5E2-3A53254B99F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0926" y="8278311"/>
            <a:ext cx="25638125" cy="1206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4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447800" indent="-6588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2pPr>
            <a:lvl3pPr marL="2247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3pPr>
            <a:lvl4pPr marL="30480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4pPr>
            <a:lvl5pPr marL="38481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5pPr>
            <a:lvl6pPr marL="43053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6pPr>
            <a:lvl7pPr marL="47625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7pPr>
            <a:lvl8pPr marL="52197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8pPr>
            <a:lvl9pPr marL="5676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noProof="0" dirty="0"/>
              <a:t>Authors:</a:t>
            </a:r>
            <a:r>
              <a:rPr lang="bs-Latn-BA" kern="0" noProof="0" dirty="0"/>
              <a:t> Laurin xx, Silke xx, Džejlan Ždralović</a:t>
            </a:r>
            <a:endParaRPr lang="en-GB" kern="0" noProof="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14791E6-9D18-ACD3-9B07-B346327B53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0926" y="9339752"/>
            <a:ext cx="25638125" cy="6123986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4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447800" indent="-6588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2pPr>
            <a:lvl3pPr marL="2247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3pPr>
            <a:lvl4pPr marL="30480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4pPr>
            <a:lvl5pPr marL="38481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5pPr>
            <a:lvl6pPr marL="43053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6pPr>
            <a:lvl7pPr marL="47625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7pPr>
            <a:lvl8pPr marL="52197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8pPr>
            <a:lvl9pPr marL="5676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noProof="0" dirty="0"/>
              <a:t>Goal: Simulate the range of an electric vehicle (EV) with various battery models and additional external factors.</a:t>
            </a:r>
          </a:p>
          <a:p>
            <a:r>
              <a:rPr lang="en-GB" kern="0" noProof="0" dirty="0"/>
              <a:t>Background: </a:t>
            </a:r>
            <a:r>
              <a:rPr lang="en-US" dirty="0"/>
              <a:t>The rapid growth of EV technology is driven by the need for environmentally friendly transportation solutions.</a:t>
            </a:r>
          </a:p>
          <a:p>
            <a:r>
              <a:rPr lang="en-GB" kern="0" noProof="0" dirty="0"/>
              <a:t>Use Case: </a:t>
            </a:r>
            <a:r>
              <a:rPr lang="en-US" dirty="0"/>
              <a:t>Developing and testing new battery concepts is costly and time-intensive. Instead of building physical prototypes, battery designs can be evaluated through simulation. Our library enables range estimation for prospective battery concepts using physical models.</a:t>
            </a:r>
          </a:p>
          <a:p>
            <a:r>
              <a:rPr lang="en-GB" kern="0" noProof="0" dirty="0"/>
              <a:t>Limitations: Simplified Environment, </a:t>
            </a:r>
            <a:r>
              <a:rPr lang="en-GB" dirty="0"/>
              <a:t>Lossless motor model</a:t>
            </a:r>
            <a:r>
              <a:rPr lang="en-GB" kern="0" noProof="0" dirty="0"/>
              <a:t>, </a:t>
            </a:r>
            <a:r>
              <a:rPr lang="en-GB" dirty="0"/>
              <a:t>No energy recuperation (regenerative braking)</a:t>
            </a:r>
            <a:endParaRPr lang="en-GB" kern="0" noProof="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B49FC95-19EA-4CDB-2C94-91CD74730DE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0926" y="16793769"/>
            <a:ext cx="25638125" cy="2000056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4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447800" indent="-6588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2pPr>
            <a:lvl3pPr marL="2247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3pPr>
            <a:lvl4pPr marL="30480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4pPr>
            <a:lvl5pPr marL="38481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5pPr>
            <a:lvl6pPr marL="43053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6pPr>
            <a:lvl7pPr marL="47625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7pPr>
            <a:lvl8pPr marL="52197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8pPr>
            <a:lvl9pPr marL="5676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de-DE" altLang="de-DE" b="1" kern="0" dirty="0"/>
              <a:t>Model Simulation and </a:t>
            </a:r>
            <a:r>
              <a:rPr lang="de-DE" altLang="de-DE" b="1" kern="0" dirty="0" err="1"/>
              <a:t>Results</a:t>
            </a:r>
            <a:endParaRPr lang="de-DE" altLang="de-DE" b="1" kern="0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5B98A3E-4741-72B5-5BD6-3FF55D4D9DD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0926" y="37217245"/>
            <a:ext cx="10755985" cy="3349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4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447800" indent="-6588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2pPr>
            <a:lvl3pPr marL="2247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3pPr>
            <a:lvl4pPr marL="30480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4pPr>
            <a:lvl5pPr marL="38481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5pPr>
            <a:lvl6pPr marL="43053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6pPr>
            <a:lvl7pPr marL="47625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7pPr>
            <a:lvl8pPr marL="52197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8pPr>
            <a:lvl9pPr marL="5676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noProof="0" dirty="0"/>
              <a:t>References</a:t>
            </a:r>
          </a:p>
          <a:p>
            <a:pPr lvl="1"/>
            <a:r>
              <a:rPr lang="en-GB" kern="0" noProof="0" dirty="0"/>
              <a:t>[1]</a:t>
            </a:r>
          </a:p>
          <a:p>
            <a:pPr lvl="1"/>
            <a:r>
              <a:rPr lang="en-GB" kern="0" noProof="0" dirty="0"/>
              <a:t>[2]</a:t>
            </a:r>
          </a:p>
          <a:p>
            <a:pPr lvl="1"/>
            <a:r>
              <a:rPr lang="en-GB" kern="0" noProof="0" dirty="0"/>
              <a:t>[3]</a:t>
            </a:r>
          </a:p>
          <a:p>
            <a:endParaRPr lang="en-GB" kern="0" noProof="0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9437DB0F-0319-DB2C-6362-8CBB02CFE9E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165758" y="37217245"/>
            <a:ext cx="10755985" cy="3349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4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447800" indent="-6588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2pPr>
            <a:lvl3pPr marL="2247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3pPr>
            <a:lvl4pPr marL="30480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4pPr>
            <a:lvl5pPr marL="38481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5pPr>
            <a:lvl6pPr marL="43053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6pPr>
            <a:lvl7pPr marL="47625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7pPr>
            <a:lvl8pPr marL="52197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8pPr>
            <a:lvl9pPr marL="5676900" indent="-620713" algn="l" defTabSz="4176713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6"/>
              </a:buBlip>
              <a:defRPr sz="4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noProof="0" dirty="0"/>
              <a:t>Outlook</a:t>
            </a:r>
          </a:p>
          <a:p>
            <a:pPr lvl="1"/>
            <a:r>
              <a:rPr lang="en-GB" kern="0" noProof="0" dirty="0"/>
              <a:t>More complex environment</a:t>
            </a:r>
          </a:p>
          <a:p>
            <a:pPr lvl="1"/>
            <a:r>
              <a:rPr lang="en-GB" kern="0" noProof="0" dirty="0"/>
              <a:t>Multiple charging cycle simulation</a:t>
            </a:r>
          </a:p>
          <a:p>
            <a:pPr lvl="1"/>
            <a:r>
              <a:rPr lang="en-GB" kern="0" noProof="0" dirty="0"/>
              <a:t>Advanced motor &amp; vehicle models</a:t>
            </a:r>
          </a:p>
          <a:p>
            <a:endParaRPr lang="en-GB" kern="0" noProof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23800F-F129-E2EB-C2E6-2CF54F86BF4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42623105"/>
            <a:ext cx="531813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800" dirty="0">
                <a:solidFill>
                  <a:srgbClr val="000000">
                    <a:alpha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3E3439F-BFF6-BC19-ADD7-7CD140DE0AD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358231" y="18371420"/>
            <a:ext cx="11746021" cy="657699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EE6DB0A-F791-46D3-7F75-927A05FA063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47243" y="26325280"/>
            <a:ext cx="11354129" cy="68002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F34B355-62F6-2025-4BF7-70822EC9F1D2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5172914" y="26325280"/>
            <a:ext cx="11952977" cy="387329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425FC1C-1262-3EC6-08C7-917A38E417F4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14392"/>
          <a:stretch>
            <a:fillRect/>
          </a:stretch>
        </p:blipFill>
        <p:spPr>
          <a:xfrm>
            <a:off x="15172914" y="30198571"/>
            <a:ext cx="11952976" cy="27892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2252C0A-6216-D97A-BC06-D90D5F06B1BB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5385278" y="18253095"/>
            <a:ext cx="11797385" cy="66953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176713" rtl="0" eaLnBrk="1" fontAlgn="base" hangingPunct="1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2pPr>
      <a:lvl3pPr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3pPr>
      <a:lvl4pPr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4pPr>
      <a:lvl5pPr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5pPr>
      <a:lvl6pPr marL="457200"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6pPr>
      <a:lvl7pPr marL="914400"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7pPr>
      <a:lvl8pPr marL="1371600"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8pPr>
      <a:lvl9pPr marL="1828800" algn="l" defTabSz="4176713" rtl="0" eaLnBrk="1" fontAlgn="base" hangingPunct="1"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</a:defRPr>
      </a:lvl9pPr>
    </p:titleStyle>
    <p:bodyStyle>
      <a:lvl1pPr marL="0" indent="0" algn="l" defTabSz="4176713" rtl="0" eaLnBrk="1" fontAlgn="base" hangingPunct="1">
        <a:spcBef>
          <a:spcPct val="20000"/>
        </a:spcBef>
        <a:spcAft>
          <a:spcPct val="0"/>
        </a:spcAft>
        <a:buNone/>
        <a:defRPr sz="4000">
          <a:solidFill>
            <a:srgbClr val="000000"/>
          </a:solidFill>
          <a:latin typeface="+mn-lt"/>
          <a:ea typeface="+mn-ea"/>
          <a:cs typeface="+mn-cs"/>
        </a:defRPr>
      </a:lvl1pPr>
      <a:lvl2pPr marL="1447800" indent="-658813" algn="l" defTabSz="4176713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4000">
          <a:solidFill>
            <a:schemeClr val="tx1"/>
          </a:solidFill>
          <a:latin typeface="+mn-lt"/>
        </a:defRPr>
      </a:lvl2pPr>
      <a:lvl3pPr marL="22479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4000">
          <a:solidFill>
            <a:schemeClr val="tx1"/>
          </a:solidFill>
          <a:latin typeface="+mn-lt"/>
        </a:defRPr>
      </a:lvl3pPr>
      <a:lvl4pPr marL="30480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4000">
          <a:solidFill>
            <a:schemeClr val="tx1"/>
          </a:solidFill>
          <a:latin typeface="+mn-lt"/>
        </a:defRPr>
      </a:lvl4pPr>
      <a:lvl5pPr marL="38481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4000">
          <a:solidFill>
            <a:schemeClr val="tx1"/>
          </a:solidFill>
          <a:latin typeface="+mn-lt"/>
        </a:defRPr>
      </a:lvl5pPr>
      <a:lvl6pPr marL="43053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4000">
          <a:solidFill>
            <a:schemeClr val="tx1"/>
          </a:solidFill>
          <a:latin typeface="+mn-lt"/>
        </a:defRPr>
      </a:lvl6pPr>
      <a:lvl7pPr marL="47625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4000">
          <a:solidFill>
            <a:schemeClr val="tx1"/>
          </a:solidFill>
          <a:latin typeface="+mn-lt"/>
        </a:defRPr>
      </a:lvl7pPr>
      <a:lvl8pPr marL="52197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4000">
          <a:solidFill>
            <a:schemeClr val="tx1"/>
          </a:solidFill>
          <a:latin typeface="+mn-lt"/>
        </a:defRPr>
      </a:lvl8pPr>
      <a:lvl9pPr marL="5676900" indent="-620713" algn="l" defTabSz="4176713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4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511999" y="4845288"/>
            <a:ext cx="25958101" cy="2554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noProof="0" dirty="0" err="1"/>
              <a:t>Überschrift</a:t>
            </a:r>
            <a:r>
              <a:rPr lang="en-GB" sz="8000" b="1" noProof="0" dirty="0"/>
              <a:t> – Thema, Arial </a:t>
            </a:r>
            <a:r>
              <a:rPr lang="en-GB" sz="8000" b="1" noProof="0" dirty="0" err="1"/>
              <a:t>fett</a:t>
            </a:r>
            <a:r>
              <a:rPr lang="en-GB" sz="8000" b="1" noProof="0" dirty="0"/>
              <a:t>, 80 pt</a:t>
            </a:r>
          </a:p>
          <a:p>
            <a:r>
              <a:rPr lang="en-GB" sz="8000" b="1" noProof="0" dirty="0"/>
              <a:t>Schwarz </a:t>
            </a:r>
            <a:r>
              <a:rPr lang="en-GB" sz="8000" b="1" noProof="0" dirty="0" err="1"/>
              <a:t>oder</a:t>
            </a:r>
            <a:r>
              <a:rPr lang="en-GB" sz="8000" b="1" noProof="0" dirty="0"/>
              <a:t> KIT-Grün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511999" y="7647484"/>
            <a:ext cx="267582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noProof="0" dirty="0" err="1"/>
              <a:t>Unterüberschrift</a:t>
            </a:r>
            <a:r>
              <a:rPr lang="en-GB" sz="5000" noProof="0" dirty="0"/>
              <a:t>: Arial, Regular, 50 pt, Schwarz </a:t>
            </a:r>
            <a:r>
              <a:rPr lang="en-GB" sz="5000" noProof="0" dirty="0" err="1"/>
              <a:t>oder</a:t>
            </a:r>
            <a:r>
              <a:rPr lang="en-GB" sz="5000" noProof="0" dirty="0"/>
              <a:t> Grau (70% Schwarz)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511999" y="8585458"/>
            <a:ext cx="267582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noProof="0" dirty="0"/>
              <a:t>Autor: Arial, Regular, 50 pt, Schwarz </a:t>
            </a:r>
            <a:r>
              <a:rPr lang="en-GB" sz="5000" noProof="0" dirty="0" err="1"/>
              <a:t>oder</a:t>
            </a:r>
            <a:r>
              <a:rPr lang="en-GB" sz="5000" noProof="0" dirty="0"/>
              <a:t> Grau (70% Schwarz)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FFF5B21-4798-46E9-9CD3-3A441249CB95}"/>
              </a:ext>
            </a:extLst>
          </p:cNvPr>
          <p:cNvSpPr txBox="1"/>
          <p:nvPr/>
        </p:nvSpPr>
        <p:spPr>
          <a:xfrm>
            <a:off x="19255421" y="38182677"/>
            <a:ext cx="92175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noProof="0" dirty="0" err="1"/>
              <a:t>Institut</a:t>
            </a:r>
            <a:r>
              <a:rPr lang="en-GB" sz="3200" b="1" noProof="0" dirty="0"/>
              <a:t> für </a:t>
            </a:r>
            <a:r>
              <a:rPr lang="en-GB" sz="3200" b="1" noProof="0" dirty="0" err="1"/>
              <a:t>Regelungs</a:t>
            </a:r>
            <a:r>
              <a:rPr lang="en-GB" sz="3200" b="1" noProof="0" dirty="0"/>
              <a:t>- und </a:t>
            </a:r>
            <a:r>
              <a:rPr lang="en-GB" sz="3200" b="1" noProof="0" dirty="0" err="1"/>
              <a:t>Steuerungstechnik</a:t>
            </a:r>
            <a:endParaRPr lang="en-GB" sz="3200" b="1" noProof="0" dirty="0"/>
          </a:p>
          <a:p>
            <a:r>
              <a:rPr lang="en-GB" sz="3200" noProof="0" dirty="0"/>
              <a:t>Fritz-Haber-Weg 1, 76131 Karlsruhe</a:t>
            </a:r>
          </a:p>
          <a:p>
            <a:r>
              <a:rPr lang="en-GB" sz="3200" noProof="0" dirty="0"/>
              <a:t>Geb. 30.33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3DF738-51D5-4476-A233-7584BA78B4F3}"/>
              </a:ext>
            </a:extLst>
          </p:cNvPr>
          <p:cNvSpPr txBox="1"/>
          <p:nvPr/>
        </p:nvSpPr>
        <p:spPr>
          <a:xfrm>
            <a:off x="3573104" y="38182677"/>
            <a:ext cx="57709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noProof="0" dirty="0"/>
              <a:t>[</a:t>
            </a:r>
            <a:r>
              <a:rPr lang="en-GB" sz="3200" b="1" noProof="0" dirty="0" err="1"/>
              <a:t>Vorname</a:t>
            </a:r>
            <a:r>
              <a:rPr lang="en-GB" sz="3200" b="1" noProof="0" dirty="0"/>
              <a:t> </a:t>
            </a:r>
            <a:r>
              <a:rPr lang="en-GB" sz="3200" b="1" noProof="0" dirty="0" err="1"/>
              <a:t>Nachname</a:t>
            </a:r>
            <a:r>
              <a:rPr lang="en-GB" sz="3200" b="1" noProof="0" dirty="0"/>
              <a:t>]</a:t>
            </a:r>
          </a:p>
          <a:p>
            <a:r>
              <a:rPr lang="en-GB" sz="3200" noProof="0" dirty="0"/>
              <a:t>[</a:t>
            </a:r>
            <a:r>
              <a:rPr lang="en-GB" sz="3200" noProof="0" dirty="0" err="1"/>
              <a:t>Vorname.Nachname</a:t>
            </a:r>
            <a:r>
              <a:rPr lang="en-GB" sz="3200" noProof="0" dirty="0"/>
              <a:t>]@kit.edu</a:t>
            </a:r>
          </a:p>
          <a:p>
            <a:r>
              <a:rPr lang="en-GB" sz="3200" noProof="0" dirty="0"/>
              <a:t>[</a:t>
            </a:r>
            <a:r>
              <a:rPr lang="en-GB" sz="3200" noProof="0" dirty="0" err="1"/>
              <a:t>Telefon</a:t>
            </a:r>
            <a:r>
              <a:rPr lang="en-GB" sz="3200" noProof="0" dirty="0"/>
              <a:t> (optional)]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60398F0-CF01-4C4C-BFFD-16767E6E7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908" y="10107426"/>
            <a:ext cx="6483276" cy="626678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BC2BB92-CCFD-4E5C-AA9B-6CCEB880F759}"/>
              </a:ext>
            </a:extLst>
          </p:cNvPr>
          <p:cNvSpPr txBox="1"/>
          <p:nvPr/>
        </p:nvSpPr>
        <p:spPr>
          <a:xfrm>
            <a:off x="21576908" y="16831482"/>
            <a:ext cx="6896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noProof="0" dirty="0" err="1"/>
              <a:t>Abbildung</a:t>
            </a:r>
            <a:r>
              <a:rPr lang="en-GB" b="1" noProof="0" dirty="0"/>
              <a:t> 1</a:t>
            </a:r>
            <a:r>
              <a:rPr lang="en-GB" noProof="0" dirty="0"/>
              <a:t>: Stick Person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240DBD4-BEDB-436F-B5F8-FB53BB83EB65}"/>
              </a:ext>
            </a:extLst>
          </p:cNvPr>
          <p:cNvSpPr txBox="1"/>
          <p:nvPr/>
        </p:nvSpPr>
        <p:spPr>
          <a:xfrm>
            <a:off x="1806966" y="10918496"/>
            <a:ext cx="1872618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Absatzüberschrift</a:t>
            </a:r>
            <a:endParaRPr lang="en-GB" sz="6000" b="1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consetetur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sadipscing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nonumy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eirmod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invidunt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aliquyam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erat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voluptua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At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eos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accusam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duo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dolores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rebum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Stet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clita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kasd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gubergren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no sea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takimata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sanctus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 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consetetur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sadipscing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nonumy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eirmod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invidunt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aliquyam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erat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voluptua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At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eos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accusam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duo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dolores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rebum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Stet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clita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kasd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gubergren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no sea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takimata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sanctus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 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2E0035B-6840-4610-8A69-14B64A9ECEBA}"/>
              </a:ext>
            </a:extLst>
          </p:cNvPr>
          <p:cNvSpPr txBox="1"/>
          <p:nvPr/>
        </p:nvSpPr>
        <p:spPr>
          <a:xfrm>
            <a:off x="1806966" y="18841950"/>
            <a:ext cx="11710220" cy="1468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Absatzüberschrift</a:t>
            </a:r>
            <a:endParaRPr lang="en-GB" sz="6000" b="1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consetetur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sadipscing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nonumy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eirmod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invidunt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aliquyam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erat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voluptua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At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eos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accusam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duo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dolores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rebum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Stet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clita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kasd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gubergren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no sea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takimata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sanctus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 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consetetur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sadipscing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nonumy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eirmod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invidunt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aliquyam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erat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voluptua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At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eos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accusam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duo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dolores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rebum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Stet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clita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kasd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gubergren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no sea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takimata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sanctus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 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GB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09600" marR="0" lvl="0" indent="-609600" algn="l" defTabSz="41767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GB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Bulletpoint</a:t>
            </a: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</a:t>
            </a:r>
          </a:p>
          <a:p>
            <a:pPr marL="609600" marR="0" lvl="0" indent="-609600" algn="l" defTabSz="41767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GB" kern="0" noProof="0" dirty="0">
                <a:solidFill>
                  <a:srgbClr val="000000"/>
                </a:solidFill>
                <a:latin typeface="Arial"/>
              </a:rPr>
              <a:t>2</a:t>
            </a:r>
          </a:p>
          <a:p>
            <a:pPr marL="609600" marR="0" lvl="0" indent="-609600" algn="l" defTabSz="41767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  <a:p>
            <a:pPr marL="609600" marR="0" lvl="0" indent="-609600" algn="l" defTabSz="41767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GB" kern="0" noProof="0" dirty="0">
                <a:solidFill>
                  <a:srgbClr val="000000"/>
                </a:solidFill>
                <a:latin typeface="Arial"/>
              </a:rPr>
              <a:t>4</a:t>
            </a:r>
          </a:p>
          <a:p>
            <a:pPr marL="1066800" lvl="1" indent="-609600" defTabSz="4176713">
              <a:spcBef>
                <a:spcPct val="20000"/>
              </a:spcBef>
              <a:buBlip>
                <a:blip r:embed="rId3"/>
              </a:buBlip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4.1</a:t>
            </a:r>
          </a:p>
          <a:p>
            <a:pPr marL="1066800" lvl="1" indent="-609600" defTabSz="4176713">
              <a:spcBef>
                <a:spcPct val="20000"/>
              </a:spcBef>
              <a:buBlip>
                <a:blip r:embed="rId3"/>
              </a:buBlip>
              <a:defRPr/>
            </a:pPr>
            <a:r>
              <a:rPr lang="en-GB" kern="0" noProof="0" dirty="0">
                <a:solidFill>
                  <a:srgbClr val="000000"/>
                </a:solidFill>
                <a:latin typeface="Arial"/>
              </a:rPr>
              <a:t>4.2</a:t>
            </a:r>
            <a:endParaRPr kumimoji="0" lang="en-GB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endParaRPr lang="en-GB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96F9FB5-6797-40D8-A711-5E4CE4DD6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1049" y="18565893"/>
            <a:ext cx="13187643" cy="5112655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C53E4B6E-F6DA-48AE-AC24-3EA553D02B98}"/>
              </a:ext>
            </a:extLst>
          </p:cNvPr>
          <p:cNvSpPr txBox="1"/>
          <p:nvPr/>
        </p:nvSpPr>
        <p:spPr>
          <a:xfrm>
            <a:off x="14680807" y="23674647"/>
            <a:ext cx="6896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noProof="0" dirty="0" err="1"/>
              <a:t>Abbildung</a:t>
            </a:r>
            <a:r>
              <a:rPr lang="en-GB" b="1" noProof="0" dirty="0"/>
              <a:t> 2</a:t>
            </a:r>
            <a:r>
              <a:rPr lang="en-GB" noProof="0" dirty="0"/>
              <a:t>: C# Application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3E724C5-8AC1-4829-8824-FBAC1F96EB98}"/>
              </a:ext>
            </a:extLst>
          </p:cNvPr>
          <p:cNvCxnSpPr/>
          <p:nvPr/>
        </p:nvCxnSpPr>
        <p:spPr bwMode="auto">
          <a:xfrm>
            <a:off x="14078566" y="18619972"/>
            <a:ext cx="0" cy="1858360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53C8627B-E5AA-4CC5-A2B6-270A28BCA97B}"/>
              </a:ext>
            </a:extLst>
          </p:cNvPr>
          <p:cNvCxnSpPr/>
          <p:nvPr/>
        </p:nvCxnSpPr>
        <p:spPr bwMode="auto">
          <a:xfrm>
            <a:off x="1806966" y="18081522"/>
            <a:ext cx="26463234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687FD5EF-5EA1-49B9-8D59-EEE16F6CC70E}"/>
              </a:ext>
            </a:extLst>
          </p:cNvPr>
          <p:cNvCxnSpPr/>
          <p:nvPr/>
        </p:nvCxnSpPr>
        <p:spPr bwMode="auto">
          <a:xfrm>
            <a:off x="1908370" y="37905858"/>
            <a:ext cx="26463234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39AEA8E1-83E4-41EA-892E-926C44CE7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369" y="38182677"/>
            <a:ext cx="1283487" cy="1824275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FA40DC36-8F05-480A-B828-C93FBFF4EFD0}"/>
              </a:ext>
            </a:extLst>
          </p:cNvPr>
          <p:cNvSpPr txBox="1"/>
          <p:nvPr/>
        </p:nvSpPr>
        <p:spPr>
          <a:xfrm>
            <a:off x="14785953" y="25483057"/>
            <a:ext cx="13581909" cy="11233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Absatzüberschrift</a:t>
            </a:r>
            <a:endParaRPr lang="en-GB" sz="6000" b="1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consetetur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sadipscing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nonumy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eirmod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invidunt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aliquyam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erat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voluptua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At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eos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accusam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duo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dolores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rebum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Stet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clita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kasd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gubergren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no sea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takimata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sanctus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 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consetetur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sadipscing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nonumy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eirmod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invidunt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aliquyam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erat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voluptua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At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eos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accusam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justo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duo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dolores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rebum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Stet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clita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kasd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gubergren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no sea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takimata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sanctus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 Lorem ipsum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GB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Fazit</a:t>
            </a:r>
            <a:r>
              <a:rPr lang="en-GB" b="1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609600" marR="0" lvl="0" indent="-609600" algn="l" defTabSz="41767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GB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Bulletpoint</a:t>
            </a: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</a:t>
            </a:r>
          </a:p>
          <a:p>
            <a:pPr marL="609600" marR="0" lvl="0" indent="-609600" algn="l" defTabSz="41767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GB" kern="0" noProof="0" dirty="0">
                <a:solidFill>
                  <a:srgbClr val="000000"/>
                </a:solidFill>
                <a:latin typeface="Arial"/>
              </a:rPr>
              <a:t>2</a:t>
            </a:r>
          </a:p>
          <a:p>
            <a:pPr marL="609600" marR="0" lvl="0" indent="-609600" algn="l" defTabSz="41767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AB2B343-1B3C-447B-BDE0-E2CAFAE0F090}"/>
              </a:ext>
            </a:extLst>
          </p:cNvPr>
          <p:cNvSpPr/>
          <p:nvPr/>
        </p:nvSpPr>
        <p:spPr bwMode="auto">
          <a:xfrm>
            <a:off x="1908369" y="33773806"/>
            <a:ext cx="11757713" cy="3783696"/>
          </a:xfrm>
          <a:prstGeom prst="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176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3200" b="1" noProof="0" dirty="0" err="1">
                <a:solidFill>
                  <a:schemeClr val="tx1"/>
                </a:solidFill>
                <a:latin typeface="Arial" charset="0"/>
              </a:rPr>
              <a:t>Quellen</a:t>
            </a:r>
            <a:r>
              <a:rPr lang="en-GB" sz="3200" b="1" noProof="0" dirty="0">
                <a:solidFill>
                  <a:schemeClr val="tx1"/>
                </a:solidFill>
                <a:latin typeface="Arial" charset="0"/>
              </a:rPr>
              <a:t>:</a:t>
            </a:r>
          </a:p>
          <a:p>
            <a:pPr marL="0" marR="0" indent="0" algn="l" defTabSz="4176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320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[1] </a:t>
            </a:r>
          </a:p>
          <a:p>
            <a:pPr marL="0" marR="0" indent="0" algn="l" defTabSz="4176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3200" noProof="0" dirty="0">
                <a:solidFill>
                  <a:schemeClr val="tx1"/>
                </a:solidFill>
                <a:latin typeface="Arial" charset="0"/>
              </a:rPr>
              <a:t>[2]</a:t>
            </a:r>
          </a:p>
          <a:p>
            <a:pPr marL="0" marR="0" indent="0" algn="l" defTabSz="4176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320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[3]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IT_W-Poster_A0_hoch_de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D9D9D9"/>
      </a:hlink>
      <a:folHlink>
        <a:srgbClr val="B3E0DA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767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767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D9D9D9"/>
        </a:hlink>
        <a:folHlink>
          <a:srgbClr val="B3E0D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b1c9b508-7c6e-42bd-bedf-808292653d6c}" enabled="1" method="Standard" siteId="{2882be50-2012-4d88-ac86-544124e120c8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KIT_W-Poster_A0_hoch_de</Template>
  <TotalTime>24</TotalTime>
  <Words>456</Words>
  <Application>Microsoft Office PowerPoint</Application>
  <PresentationFormat>Custom</PresentationFormat>
  <Paragraphs>34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Arial</vt:lpstr>
      <vt:lpstr>KIT_W-Poster_A0_hoch_de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Schoemperlen, Anke (PKM)</dc:creator>
  <cp:lastModifiedBy>Dzejlan Zdralovic (dzdralovic@student.ius.edu.ba)</cp:lastModifiedBy>
  <cp:revision>28</cp:revision>
  <dcterms:created xsi:type="dcterms:W3CDTF">2015-11-19T13:28:35Z</dcterms:created>
  <dcterms:modified xsi:type="dcterms:W3CDTF">2026-02-08T22:08:06Z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KIT_W-Poster_A0_hoch_de:17</vt:lpwstr>
  </property>
  <property fmtid="{D5CDD505-2E9C-101B-9397-08002B2CF9AE}" pid="3" name="ClassificationContentMarkingFooterText">
    <vt:lpwstr>INTERNAL</vt:lpwstr>
  </property>
</Properties>
</file>